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3" r:id="rId4"/>
    <p:sldId id="258" r:id="rId5"/>
    <p:sldId id="259" r:id="rId6"/>
    <p:sldId id="278" r:id="rId7"/>
    <p:sldId id="260" r:id="rId8"/>
    <p:sldId id="261" r:id="rId9"/>
    <p:sldId id="262" r:id="rId10"/>
    <p:sldId id="263" r:id="rId11"/>
    <p:sldId id="272" r:id="rId12"/>
    <p:sldId id="270" r:id="rId13"/>
    <p:sldId id="289" r:id="rId14"/>
    <p:sldId id="264" r:id="rId15"/>
    <p:sldId id="265" r:id="rId16"/>
    <p:sldId id="283" r:id="rId17"/>
    <p:sldId id="269" r:id="rId18"/>
    <p:sldId id="279" r:id="rId19"/>
    <p:sldId id="280" r:id="rId20"/>
    <p:sldId id="284" r:id="rId21"/>
    <p:sldId id="276" r:id="rId22"/>
    <p:sldId id="285" r:id="rId23"/>
    <p:sldId id="287" r:id="rId24"/>
    <p:sldId id="277" r:id="rId25"/>
    <p:sldId id="275" r:id="rId26"/>
    <p:sldId id="288" r:id="rId27"/>
    <p:sldId id="274" r:id="rId28"/>
    <p:sldId id="286" r:id="rId29"/>
    <p:sldId id="291" r:id="rId30"/>
    <p:sldId id="290" r:id="rId31"/>
    <p:sldId id="282" r:id="rId32"/>
    <p:sldId id="292" r:id="rId33"/>
    <p:sldId id="268" r:id="rId34"/>
    <p:sldId id="27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033CE-4DA5-1844-BBDE-B145E92FF15E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3A204-F0FE-0247-AF0A-05A0954A8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know what we are looking for if we don</a:t>
            </a:r>
            <a:r>
              <a:rPr lang="uk-UA" dirty="0" smtClean="0"/>
              <a:t>’</a:t>
            </a:r>
            <a:r>
              <a:rPr lang="en-US" dirty="0" smtClean="0"/>
              <a:t>t</a:t>
            </a:r>
            <a:r>
              <a:rPr lang="en-US" baseline="0" dirty="0" smtClean="0"/>
              <a:t> know what it looks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F8DFD-B83A-8E40-9322-FBA9D178D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Moloney</a:t>
            </a:r>
            <a:r>
              <a:rPr lang="en-US" sz="1200" dirty="0" smtClean="0"/>
              <a:t> murine </a:t>
            </a:r>
            <a:r>
              <a:rPr lang="en-US" sz="1200" dirty="0" err="1" smtClean="0"/>
              <a:t>leukaemia</a:t>
            </a:r>
            <a:r>
              <a:rPr lang="en-US" sz="1200" dirty="0" smtClean="0"/>
              <a:t> virus (MMLV)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3A204-F0FE-0247-AF0A-05A0954A8D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9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96482-E359-47F3-BCFF-99E53FDEF5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85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96482-E359-47F3-BCFF-99E53FDEF5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Methacrylic</a:t>
            </a:r>
            <a:r>
              <a:rPr lang="en-US" dirty="0" smtClean="0"/>
              <a:t> polymer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A4211-E446-C748-AA90-32722464CC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8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0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5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1636-ACEA-074F-9F77-7865878C79E8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F6E45-7CE5-2C42-9607-F53A2ECBA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A9891636-ACEA-074F-9F77-7865878C79E8}" type="datetimeFigureOut">
              <a:rPr lang="en-US" smtClean="0"/>
              <a:pPr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03DF6E45-7CE5-2C42-9607-F53A2ECBA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4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4.em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tif"/><Relationship Id="rId5" Type="http://schemas.openxmlformats.org/officeDocument/2006/relationships/image" Target="../media/image30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30.ti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Quantitative Methods in Genetic and Genomics</a:t>
            </a:r>
            <a:br>
              <a:rPr lang="en-US" sz="2700" dirty="0" smtClean="0"/>
            </a:br>
            <a:r>
              <a:rPr lang="en-US" dirty="0" smtClean="0"/>
              <a:t>Single Cell Module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Alex Chaim, Ph.D.</a:t>
            </a:r>
          </a:p>
          <a:p>
            <a:endParaRPr lang="en-US" dirty="0"/>
          </a:p>
          <a:p>
            <a:r>
              <a:rPr lang="en-US" dirty="0" smtClean="0"/>
              <a:t>January 30</a:t>
            </a:r>
            <a:r>
              <a:rPr lang="en-US" baseline="30000" dirty="0" smtClean="0"/>
              <a:t>th</a:t>
            </a:r>
            <a:r>
              <a:rPr lang="en-US" dirty="0" smtClean="0"/>
              <a:t>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3’-end </a:t>
            </a:r>
            <a:r>
              <a:rPr lang="en-US" dirty="0"/>
              <a:t>Capture </a:t>
            </a:r>
            <a:r>
              <a:rPr lang="en-US" dirty="0" smtClean="0"/>
              <a:t>Beads</a:t>
            </a:r>
            <a:br>
              <a:rPr lang="en-US" dirty="0" smtClean="0"/>
            </a:br>
            <a:r>
              <a:rPr lang="en-US" sz="3600" dirty="0" smtClean="0"/>
              <a:t>UMIs and Bead Barcodes</a:t>
            </a:r>
            <a:endParaRPr lang="en-US" sz="3600" dirty="0"/>
          </a:p>
        </p:txBody>
      </p:sp>
      <p:pic>
        <p:nvPicPr>
          <p:cNvPr id="7" name="Picture 6" descr="Screen Shot 2018-01-23 at 6.36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7" y="2478192"/>
            <a:ext cx="2449163" cy="2009143"/>
          </a:xfrm>
          <a:prstGeom prst="rect">
            <a:avLst/>
          </a:prstGeom>
        </p:spPr>
      </p:pic>
      <p:pic>
        <p:nvPicPr>
          <p:cNvPr id="8" name="Picture 7" descr="Screen Shot 2018-01-23 at 6.36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18" y="2478193"/>
            <a:ext cx="5137551" cy="2118742"/>
          </a:xfrm>
          <a:prstGeom prst="rect">
            <a:avLst/>
          </a:prstGeom>
        </p:spPr>
      </p:pic>
      <p:pic>
        <p:nvPicPr>
          <p:cNvPr id="9" name="Picture 8" descr="Screen Shot 2018-01-23 at 6.3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3" y="4530398"/>
            <a:ext cx="2158567" cy="190368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886425" y="4596935"/>
            <a:ext cx="5257575" cy="180534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4</a:t>
            </a:r>
            <a:r>
              <a:rPr lang="en-US" baseline="30000" dirty="0" smtClean="0"/>
              <a:t>12</a:t>
            </a:r>
            <a:r>
              <a:rPr lang="en-US" dirty="0" smtClean="0"/>
              <a:t> = 16,777,216 barcodes</a:t>
            </a:r>
          </a:p>
          <a:p>
            <a:pPr lvl="1"/>
            <a:r>
              <a:rPr lang="en-US" dirty="0" smtClean="0"/>
              <a:t>4</a:t>
            </a:r>
            <a:r>
              <a:rPr lang="en-US" baseline="30000" dirty="0" smtClean="0"/>
              <a:t>8</a:t>
            </a:r>
            <a:r>
              <a:rPr lang="en-US" dirty="0" smtClean="0"/>
              <a:t> = 65,536 UMIs</a:t>
            </a:r>
          </a:p>
          <a:p>
            <a:pPr lvl="1"/>
            <a:r>
              <a:rPr lang="en-US" dirty="0" smtClean="0"/>
              <a:t>&gt;&gt;10</a:t>
            </a:r>
            <a:r>
              <a:rPr lang="en-US" baseline="30000" dirty="0" smtClean="0"/>
              <a:t>6 </a:t>
            </a:r>
            <a:r>
              <a:rPr lang="en-US" dirty="0" err="1" smtClean="0"/>
              <a:t>oligos</a:t>
            </a:r>
            <a:r>
              <a:rPr lang="en-US" dirty="0" smtClean="0"/>
              <a:t>/bead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9261" y="6498131"/>
            <a:ext cx="27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Macosko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2015 Cell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49636" t="15814" r="3464" b="77860"/>
          <a:stretch/>
        </p:blipFill>
        <p:spPr>
          <a:xfrm>
            <a:off x="0" y="1670700"/>
            <a:ext cx="3883524" cy="3101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7896" y="1620614"/>
            <a:ext cx="725005" cy="3092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463268" y="1619125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62289" y="1620614"/>
            <a:ext cx="684341" cy="3092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PCR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577" y="2136424"/>
            <a:ext cx="3886200" cy="38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dirty="0" smtClean="0"/>
              <a:t>Library Prep</a:t>
            </a:r>
            <a:br>
              <a:rPr lang="en-US" sz="6700" dirty="0" smtClean="0"/>
            </a:br>
            <a:r>
              <a:rPr lang="en-US" dirty="0" err="1" smtClean="0"/>
              <a:t>Tagmentation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95" y="1645019"/>
            <a:ext cx="5629088" cy="483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6021" y="6484471"/>
            <a:ext cx="6699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www.abmgood.com</a:t>
            </a:r>
            <a:r>
              <a:rPr lang="en-US" sz="1100" dirty="0"/>
              <a:t>/marketing/</a:t>
            </a:r>
            <a:r>
              <a:rPr lang="en-US" sz="1100" dirty="0" err="1"/>
              <a:t>knowledge_base</a:t>
            </a:r>
            <a:r>
              <a:rPr lang="en-US" sz="1100" dirty="0"/>
              <a:t>/</a:t>
            </a:r>
            <a:r>
              <a:rPr lang="en-US" sz="1100" dirty="0" err="1"/>
              <a:t>next_generation_sequencing_experimental_design.php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38" t="84027" r="13000"/>
          <a:stretch/>
        </p:blipFill>
        <p:spPr>
          <a:xfrm>
            <a:off x="147660" y="2274309"/>
            <a:ext cx="3252792" cy="5276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732" y="6115139"/>
            <a:ext cx="35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3’-end vs. full-length implications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578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cell technologies</a:t>
            </a:r>
            <a:br>
              <a:rPr lang="en-US" dirty="0" smtClean="0"/>
            </a:br>
            <a:r>
              <a:rPr lang="en-US" dirty="0" smtClean="0"/>
              <a:t>(3’-end </a:t>
            </a:r>
            <a:r>
              <a:rPr lang="en-US" dirty="0" err="1" smtClean="0"/>
              <a:t>vs</a:t>
            </a:r>
            <a:r>
              <a:rPr lang="en-US" dirty="0" smtClean="0"/>
              <a:t> full-length)</a:t>
            </a:r>
            <a:endParaRPr lang="en-US" dirty="0"/>
          </a:p>
        </p:txBody>
      </p:sp>
      <p:pic>
        <p:nvPicPr>
          <p:cNvPr id="4" name="Picture 3" descr="Screen Shot 2018-01-23 at 7.10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3"/>
          <a:stretch/>
        </p:blipFill>
        <p:spPr>
          <a:xfrm>
            <a:off x="995757" y="1809465"/>
            <a:ext cx="6724961" cy="4038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5760" y="6517057"/>
            <a:ext cx="408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Ziegenhain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Molecular Cell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1854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cell technologies</a:t>
            </a:r>
            <a:br>
              <a:rPr lang="en-US" dirty="0" smtClean="0"/>
            </a:br>
            <a:r>
              <a:rPr lang="en-US" dirty="0" smtClean="0"/>
              <a:t>(3’-end </a:t>
            </a:r>
            <a:r>
              <a:rPr lang="en-US" dirty="0" err="1" smtClean="0"/>
              <a:t>vs</a:t>
            </a:r>
            <a:r>
              <a:rPr lang="en-US" dirty="0" smtClean="0"/>
              <a:t> full-length)</a:t>
            </a:r>
            <a:endParaRPr lang="en-US" dirty="0"/>
          </a:p>
        </p:txBody>
      </p:sp>
      <p:pic>
        <p:nvPicPr>
          <p:cNvPr id="4" name="Picture 3" descr="Screen Shot 2018-01-23 at 7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57" y="1809465"/>
            <a:ext cx="6724961" cy="4607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5760" y="6517057"/>
            <a:ext cx="408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Ziegenhain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Molecular Cell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706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78"/>
            <a:ext cx="8229600" cy="1143000"/>
          </a:xfrm>
        </p:spPr>
        <p:txBody>
          <a:bodyPr/>
          <a:lstStyle/>
          <a:p>
            <a:r>
              <a:rPr lang="en-US" dirty="0" smtClean="0"/>
              <a:t>Drop-</a:t>
            </a:r>
            <a:r>
              <a:rPr lang="en-US" dirty="0" err="1" smtClean="0"/>
              <a:t>Seq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59261" y="6498131"/>
            <a:ext cx="27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Macosko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2015 Cell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8" name="Picture 7" descr="Drops-SeqWell-01-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1" b="53369"/>
          <a:stretch/>
        </p:blipFill>
        <p:spPr>
          <a:xfrm>
            <a:off x="188348" y="2343773"/>
            <a:ext cx="8955652" cy="2156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348"/>
            <a:ext cx="6759005" cy="68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097" y="1547007"/>
            <a:ext cx="2784739" cy="79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17355"/>
            <a:ext cx="9144000" cy="1649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4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Drop-</a:t>
            </a:r>
            <a:r>
              <a:rPr lang="en-US" dirty="0" err="1" smtClean="0"/>
              <a:t>Seq</a:t>
            </a:r>
            <a:r>
              <a:rPr lang="en-US" dirty="0" smtClean="0"/>
              <a:t> implementation</a:t>
            </a:r>
            <a:endParaRPr lang="en-US" dirty="0"/>
          </a:p>
        </p:txBody>
      </p:sp>
      <p:pic>
        <p:nvPicPr>
          <p:cNvPr id="3" name="Picture 2" descr="2017-02-21 30-BSA(300uL) 30-LB(300uL) 200 (3)_c1+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8" y="1894235"/>
            <a:ext cx="5758068" cy="4314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93947" y="6393046"/>
            <a:ext cx="221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Capture rate &lt; 10%</a:t>
            </a:r>
            <a:endParaRPr lang="en-US" dirty="0">
              <a:latin typeface="Avenir Book"/>
              <a:cs typeface="Avenir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54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inDrop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26" y="4174053"/>
            <a:ext cx="7309377" cy="2542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520"/>
            <a:ext cx="8032796" cy="2591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582520"/>
            <a:ext cx="1143000" cy="111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7909" y="3675691"/>
            <a:ext cx="221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Capture rate &gt; </a:t>
            </a:r>
            <a:r>
              <a:rPr lang="en-US" dirty="0">
                <a:latin typeface="Avenir Book"/>
                <a:cs typeface="Avenir Book"/>
              </a:rPr>
              <a:t>5</a:t>
            </a:r>
            <a:r>
              <a:rPr lang="en-US" dirty="0" smtClean="0">
                <a:latin typeface="Avenir Book"/>
                <a:cs typeface="Avenir Book"/>
              </a:rPr>
              <a:t>0%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3469" y="6359578"/>
            <a:ext cx="284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  <a:sym typeface="Wingdings"/>
              </a:rPr>
              <a:t>inDrop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+ </a:t>
            </a:r>
            <a:r>
              <a:rPr lang="en-US" dirty="0" err="1" smtClean="0">
                <a:latin typeface="Avenir Book"/>
                <a:cs typeface="Avenir Book"/>
                <a:sym typeface="Wingdings"/>
              </a:rPr>
              <a:t>DropSeq</a:t>
            </a:r>
            <a:r>
              <a:rPr lang="en-US" dirty="0" smtClean="0">
                <a:latin typeface="Avenir Book"/>
                <a:cs typeface="Avenir Book"/>
                <a:sym typeface="Wingdings"/>
              </a:rPr>
              <a:t>  10X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3801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Seq</a:t>
            </a:r>
            <a:r>
              <a:rPr lang="en-US" sz="3600" dirty="0"/>
              <a:t>-Well abrogates the need for droplet-based microfluidic devices</a:t>
            </a:r>
          </a:p>
        </p:txBody>
      </p:sp>
      <p:pic>
        <p:nvPicPr>
          <p:cNvPr id="5" name="Picture 4" descr="Drops-SeqWell-01-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40"/>
          <a:stretch/>
        </p:blipFill>
        <p:spPr>
          <a:xfrm>
            <a:off x="115449" y="4341861"/>
            <a:ext cx="8831924" cy="2127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4" y="1649997"/>
            <a:ext cx="3752398" cy="2337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5" y="1941284"/>
            <a:ext cx="2605832" cy="3945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19367" y="6331059"/>
            <a:ext cx="221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Capture rate &gt; </a:t>
            </a:r>
            <a:r>
              <a:rPr lang="en-US" dirty="0">
                <a:latin typeface="Avenir Book"/>
                <a:cs typeface="Avenir Book"/>
              </a:rPr>
              <a:t>5</a:t>
            </a:r>
            <a:r>
              <a:rPr lang="en-US" dirty="0" smtClean="0">
                <a:latin typeface="Avenir Book"/>
                <a:cs typeface="Avenir Book"/>
              </a:rPr>
              <a:t>0%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3117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30" y="1778000"/>
            <a:ext cx="3185477" cy="492687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7" r="51249" b="56725"/>
          <a:stretch/>
        </p:blipFill>
        <p:spPr>
          <a:xfrm>
            <a:off x="5086350" y="1595439"/>
            <a:ext cx="2343151" cy="24520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35535" b="58426"/>
          <a:stretch/>
        </p:blipFill>
        <p:spPr>
          <a:xfrm>
            <a:off x="5086350" y="4244977"/>
            <a:ext cx="2343150" cy="235560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15885" y="4304935"/>
            <a:ext cx="3334709" cy="2418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71738" y="3571875"/>
            <a:ext cx="245745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50957" y="2533650"/>
            <a:ext cx="131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Pre-wash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65244" y="4886326"/>
            <a:ext cx="131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Post-wash + shake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6608" y="3756614"/>
            <a:ext cx="587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  <a:r>
              <a:rPr lang="en-US" sz="900" dirty="0" smtClean="0">
                <a:solidFill>
                  <a:schemeClr val="bg1"/>
                </a:solidFill>
                <a:latin typeface="Avenir Book"/>
                <a:cs typeface="Avenir Book"/>
              </a:rPr>
              <a:t>00 um</a:t>
            </a:r>
            <a:endParaRPr lang="en-US" sz="9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938033" y="6510957"/>
            <a:ext cx="406226" cy="102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53492" y="6338131"/>
            <a:ext cx="50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</a:t>
            </a:r>
            <a:r>
              <a:rPr lang="en-US" sz="900" dirty="0" smtClean="0">
                <a:solidFill>
                  <a:schemeClr val="bg1"/>
                </a:solidFill>
              </a:rPr>
              <a:t>00 um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6967780" y="3941510"/>
            <a:ext cx="514580" cy="85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Seq</a:t>
            </a:r>
            <a:r>
              <a:rPr lang="en-US" dirty="0" smtClean="0"/>
              <a:t>-Well workflow</a:t>
            </a:r>
            <a:r>
              <a:rPr lang="en-US" dirty="0"/>
              <a:t> </a:t>
            </a:r>
            <a:r>
              <a:rPr lang="en-US" dirty="0" smtClean="0"/>
              <a:t>in Images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66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30" y="1778000"/>
            <a:ext cx="3185477" cy="4926871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r="35535" b="58426"/>
          <a:stretch/>
        </p:blipFill>
        <p:spPr>
          <a:xfrm>
            <a:off x="5214938" y="1602362"/>
            <a:ext cx="2343150" cy="235560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415885" y="5210175"/>
            <a:ext cx="3334709" cy="151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/>
              <a:cs typeface="Avenir Book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457450" y="4543425"/>
            <a:ext cx="2457450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36682" y="2793892"/>
            <a:ext cx="122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Pre-cell loading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t="1" b="16015"/>
          <a:stretch/>
        </p:blipFill>
        <p:spPr>
          <a:xfrm>
            <a:off x="5214938" y="4241435"/>
            <a:ext cx="2343150" cy="23138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6681" y="5018219"/>
            <a:ext cx="1407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Post-cell loading  + shake</a:t>
            </a:r>
            <a:endParaRPr lang="en-US" sz="1600" dirty="0"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86175" y="6271260"/>
            <a:ext cx="1997394" cy="320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683567" y="5969000"/>
            <a:ext cx="1020511" cy="397556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venir Book"/>
              <a:cs typeface="Avenir Boo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3" t="65283" r="39607" b="25058"/>
          <a:stretch/>
        </p:blipFill>
        <p:spPr>
          <a:xfrm>
            <a:off x="1460700" y="5903325"/>
            <a:ext cx="2074200" cy="73587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219689" y="6111240"/>
            <a:ext cx="961463" cy="160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297925" y="5677631"/>
            <a:ext cx="843471" cy="389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81237" y="5926574"/>
            <a:ext cx="73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Bead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81237" y="5510662"/>
            <a:ext cx="733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Cell</a:t>
            </a:r>
            <a:endParaRPr lang="en-US" sz="1600" dirty="0">
              <a:latin typeface="Avenir Book"/>
              <a:cs typeface="Avenir Book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899105" y="6613967"/>
            <a:ext cx="271159" cy="38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10403" y="6454261"/>
            <a:ext cx="5798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  <a:latin typeface="Avenir Book"/>
                <a:cs typeface="Avenir Book"/>
              </a:rPr>
              <a:t>100 um</a:t>
            </a:r>
            <a:endParaRPr lang="en-US" sz="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84696" y="3652613"/>
            <a:ext cx="404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  <a:r>
              <a:rPr lang="en-US" sz="700" dirty="0" smtClean="0">
                <a:solidFill>
                  <a:schemeClr val="bg1"/>
                </a:solidFill>
                <a:latin typeface="Avenir Book"/>
                <a:cs typeface="Avenir Book"/>
              </a:rPr>
              <a:t>00 um</a:t>
            </a:r>
            <a:endParaRPr lang="en-US" sz="7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044859" y="3818785"/>
            <a:ext cx="384641" cy="7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Seq</a:t>
            </a:r>
            <a:r>
              <a:rPr lang="en-US" dirty="0" smtClean="0"/>
              <a:t>-Well workflow</a:t>
            </a:r>
            <a:r>
              <a:rPr lang="en-US" dirty="0"/>
              <a:t> </a:t>
            </a:r>
            <a:r>
              <a:rPr lang="en-US" dirty="0" smtClean="0"/>
              <a:t>in Images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324286" y="6515725"/>
            <a:ext cx="221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Capture rate &gt; </a:t>
            </a:r>
            <a:r>
              <a:rPr lang="en-US" dirty="0">
                <a:latin typeface="Avenir Book"/>
                <a:cs typeface="Avenir Book"/>
              </a:rPr>
              <a:t>5</a:t>
            </a:r>
            <a:r>
              <a:rPr lang="en-US" dirty="0" smtClean="0">
                <a:latin typeface="Avenir Book"/>
                <a:cs typeface="Avenir Book"/>
              </a:rPr>
              <a:t>0%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981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1" r="20766"/>
          <a:stretch/>
        </p:blipFill>
        <p:spPr>
          <a:xfrm rot="19338770">
            <a:off x="390369" y="3485517"/>
            <a:ext cx="2170639" cy="2133600"/>
          </a:xfrm>
          <a:prstGeom prst="rect">
            <a:avLst/>
          </a:prstGeom>
        </p:spPr>
      </p:pic>
      <p:pic>
        <p:nvPicPr>
          <p:cNvPr id="10" name="Picture 9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282">
            <a:off x="6368267" y="3108532"/>
            <a:ext cx="1782868" cy="2246414"/>
          </a:xfrm>
          <a:prstGeom prst="rect">
            <a:avLst/>
          </a:prstGeom>
        </p:spPr>
      </p:pic>
      <p:pic>
        <p:nvPicPr>
          <p:cNvPr id="11" name="Picture 10" descr="downloa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56" y="4040416"/>
            <a:ext cx="2362744" cy="2104629"/>
          </a:xfrm>
          <a:prstGeom prst="rect">
            <a:avLst/>
          </a:prstGeom>
        </p:spPr>
      </p:pic>
      <p:pic>
        <p:nvPicPr>
          <p:cNvPr id="12" name="Picture 11" descr="imag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25" y="5587410"/>
            <a:ext cx="3501181" cy="1270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14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single cell </a:t>
            </a:r>
            <a:r>
              <a:rPr lang="en-US" dirty="0" err="1" smtClean="0"/>
              <a:t>transcriptomics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1455"/>
            <a:ext cx="8229600" cy="2440284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Microarrays or bulk RNA </a:t>
            </a:r>
            <a:r>
              <a:rPr lang="en-US" dirty="0"/>
              <a:t>sequencing </a:t>
            </a:r>
            <a:r>
              <a:rPr lang="en-US" dirty="0" smtClean="0"/>
              <a:t>mask </a:t>
            </a:r>
            <a:r>
              <a:rPr lang="en-US" dirty="0"/>
              <a:t>the true distribution of </a:t>
            </a:r>
            <a:r>
              <a:rPr lang="en-US" dirty="0" smtClean="0"/>
              <a:t>gene expression </a:t>
            </a:r>
            <a:r>
              <a:rPr lang="en-US" dirty="0"/>
              <a:t>levels across </a:t>
            </a:r>
            <a:r>
              <a:rPr lang="en-US" dirty="0" smtClean="0"/>
              <a:t>cells.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54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Doublet rate:</a:t>
            </a:r>
            <a:br>
              <a:rPr lang="en-US" dirty="0"/>
            </a:br>
            <a:r>
              <a:rPr lang="en-US" dirty="0"/>
              <a:t>Barnyard Experiment</a:t>
            </a:r>
          </a:p>
        </p:txBody>
      </p:sp>
      <p:pic>
        <p:nvPicPr>
          <p:cNvPr id="4" name="Picture 3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69" y="3140993"/>
            <a:ext cx="1847200" cy="1822680"/>
          </a:xfrm>
          <a:prstGeom prst="rect">
            <a:avLst/>
          </a:prstGeom>
        </p:spPr>
      </p:pic>
      <p:pic>
        <p:nvPicPr>
          <p:cNvPr id="6" name="Picture 5" descr="imag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9"/>
          <a:stretch/>
        </p:blipFill>
        <p:spPr>
          <a:xfrm>
            <a:off x="5902381" y="2175298"/>
            <a:ext cx="18472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-281"/>
          <a:stretch/>
        </p:blipFill>
        <p:spPr>
          <a:xfrm>
            <a:off x="868821" y="4258139"/>
            <a:ext cx="7286379" cy="2391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4671"/>
          <a:stretch/>
        </p:blipFill>
        <p:spPr>
          <a:xfrm>
            <a:off x="3577017" y="1583939"/>
            <a:ext cx="2466706" cy="30328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Doublet rate:</a:t>
            </a:r>
            <a:br>
              <a:rPr lang="en-US" dirty="0" smtClean="0"/>
            </a:br>
            <a:r>
              <a:rPr lang="en-US" dirty="0" smtClean="0"/>
              <a:t>Inter-platform comparison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822413" y="2147539"/>
            <a:ext cx="2162153" cy="13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7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3’-end </a:t>
            </a:r>
            <a:r>
              <a:rPr lang="en-US" dirty="0" err="1"/>
              <a:t>vs</a:t>
            </a:r>
            <a:r>
              <a:rPr lang="en-US" dirty="0"/>
              <a:t> full-length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Inter</a:t>
            </a:r>
            <a:r>
              <a:rPr lang="en-US" sz="3600" dirty="0"/>
              <a:t>-platform comparison</a:t>
            </a:r>
          </a:p>
        </p:txBody>
      </p:sp>
      <p:pic>
        <p:nvPicPr>
          <p:cNvPr id="7" name="Picture 6" descr="Screen Shot 2018-01-28 at 1.22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"/>
          <a:stretch/>
        </p:blipFill>
        <p:spPr>
          <a:xfrm>
            <a:off x="629655" y="2179507"/>
            <a:ext cx="4122717" cy="39328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32391"/>
            <a:ext cx="408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Ziegenhain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Molecular Cell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2377263"/>
            <a:ext cx="3540463" cy="1291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1" y="4470492"/>
            <a:ext cx="3540463" cy="1313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3360" y="6376617"/>
            <a:ext cx="28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Haber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Nature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81086" y="1994745"/>
            <a:ext cx="58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10X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527" y="4101160"/>
            <a:ext cx="138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Smart-Seq2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17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3’-end </a:t>
            </a:r>
            <a:r>
              <a:rPr lang="en-US" dirty="0" err="1"/>
              <a:t>vs</a:t>
            </a:r>
            <a:r>
              <a:rPr lang="en-US" dirty="0"/>
              <a:t> full-length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Inter</a:t>
            </a:r>
            <a:r>
              <a:rPr lang="en-US" sz="3600" dirty="0"/>
              <a:t>-platform comparison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377263"/>
            <a:ext cx="3540463" cy="1291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1" y="4470492"/>
            <a:ext cx="3540463" cy="1313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3360" y="6376617"/>
            <a:ext cx="28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Haber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Nature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2" name="Picture 1" descr="Screen Shot 2018-01-29 at 8.18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9" y="2066850"/>
            <a:ext cx="4756037" cy="416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Dropout rates</a:t>
            </a:r>
            <a:br>
              <a:rPr lang="en-US" dirty="0"/>
            </a:br>
            <a:r>
              <a:rPr lang="en-US" sz="3100" dirty="0"/>
              <a:t>ERCC spike-ins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810" y="1600201"/>
            <a:ext cx="4605470" cy="224137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ERCC</a:t>
            </a:r>
          </a:p>
          <a:p>
            <a:pPr lvl="1"/>
            <a:r>
              <a:rPr lang="en-US" u="sng" dirty="0" smtClean="0"/>
              <a:t>E</a:t>
            </a:r>
            <a:r>
              <a:rPr lang="en-US" dirty="0" smtClean="0"/>
              <a:t>xternal </a:t>
            </a:r>
            <a:r>
              <a:rPr lang="en-US" u="sng" dirty="0" smtClean="0"/>
              <a:t>R</a:t>
            </a:r>
            <a:r>
              <a:rPr lang="en-US" dirty="0" smtClean="0"/>
              <a:t>NA </a:t>
            </a:r>
            <a:r>
              <a:rPr lang="en-US" u="sng" dirty="0" smtClean="0"/>
              <a:t>C</a:t>
            </a:r>
            <a:r>
              <a:rPr lang="en-US" dirty="0" smtClean="0"/>
              <a:t>ontrols </a:t>
            </a:r>
            <a:r>
              <a:rPr lang="en-US" u="sng" dirty="0" smtClean="0"/>
              <a:t>C</a:t>
            </a:r>
            <a:r>
              <a:rPr lang="en-US" dirty="0" smtClean="0"/>
              <a:t>onsortium</a:t>
            </a:r>
          </a:p>
          <a:p>
            <a:endParaRPr lang="en-US" dirty="0" smtClean="0"/>
          </a:p>
          <a:p>
            <a:r>
              <a:rPr lang="en-US" dirty="0" smtClean="0"/>
              <a:t>Inter-platform comparison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ropout rate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1558758"/>
            <a:ext cx="4480560" cy="1324796"/>
          </a:xfrm>
          <a:prstGeom prst="rect">
            <a:avLst/>
          </a:prstGeom>
        </p:spPr>
      </p:pic>
      <p:pic>
        <p:nvPicPr>
          <p:cNvPr id="5" name="Picture 4" descr="Screen Shot 2018-01-28 at 1.23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8" y="4080836"/>
            <a:ext cx="3985842" cy="2436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563" y="3361002"/>
            <a:ext cx="3628586" cy="3106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5392" y="6517057"/>
            <a:ext cx="278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venir Book"/>
                <a:cs typeface="Avenir Book"/>
              </a:rPr>
              <a:t>Ziegenhain</a:t>
            </a:r>
            <a:r>
              <a:rPr lang="en-US" sz="1200" dirty="0" smtClean="0">
                <a:latin typeface="Avenir Book"/>
                <a:cs typeface="Avenir Book"/>
              </a:rPr>
              <a:t> </a:t>
            </a:r>
            <a:r>
              <a:rPr lang="en-US" sz="1200" i="1" dirty="0" smtClean="0">
                <a:latin typeface="Avenir Book"/>
                <a:cs typeface="Avenir Book"/>
              </a:rPr>
              <a:t>et al</a:t>
            </a:r>
            <a:r>
              <a:rPr lang="en-US" sz="1200" dirty="0" smtClean="0">
                <a:latin typeface="Avenir Book"/>
                <a:cs typeface="Avenir Book"/>
              </a:rPr>
              <a:t>., 2017 Molecular Cell</a:t>
            </a:r>
            <a:endParaRPr lang="en-US" sz="1200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8752" y="6573105"/>
            <a:ext cx="191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venir Book"/>
                <a:cs typeface="Avenir Book"/>
              </a:rPr>
              <a:t>Macosko</a:t>
            </a:r>
            <a:r>
              <a:rPr lang="en-US" sz="1200" dirty="0" smtClean="0">
                <a:latin typeface="Avenir Book"/>
                <a:cs typeface="Avenir Book"/>
              </a:rPr>
              <a:t> </a:t>
            </a:r>
            <a:r>
              <a:rPr lang="en-US" sz="1200" i="1" dirty="0" smtClean="0">
                <a:latin typeface="Avenir Book"/>
                <a:cs typeface="Avenir Book"/>
              </a:rPr>
              <a:t>et al</a:t>
            </a:r>
            <a:r>
              <a:rPr lang="en-US" sz="1200" dirty="0" smtClean="0">
                <a:latin typeface="Avenir Book"/>
                <a:cs typeface="Avenir Book"/>
              </a:rPr>
              <a:t>., 2015 Cell</a:t>
            </a:r>
            <a:endParaRPr lang="en-US" sz="1200" dirty="0">
              <a:latin typeface="Avenir Book"/>
              <a:cs typeface="Avenir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70101" y="2725578"/>
            <a:ext cx="1646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Book"/>
                <a:cs typeface="Avenir Book"/>
              </a:rPr>
              <a:t>Klein </a:t>
            </a:r>
            <a:r>
              <a:rPr lang="en-US" sz="1200" i="1" dirty="0" smtClean="0">
                <a:latin typeface="Avenir Book"/>
                <a:cs typeface="Avenir Book"/>
              </a:rPr>
              <a:t>et al</a:t>
            </a:r>
            <a:r>
              <a:rPr lang="en-US" sz="1200" dirty="0" smtClean="0">
                <a:latin typeface="Avenir Book"/>
                <a:cs typeface="Avenir Book"/>
              </a:rPr>
              <a:t>., 2015 Cell</a:t>
            </a:r>
            <a:endParaRPr lang="en-US" sz="1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0254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3’-end based technologies</a:t>
            </a:r>
            <a:br>
              <a:rPr lang="en-US" dirty="0" smtClean="0"/>
            </a:br>
            <a:r>
              <a:rPr lang="en-US" dirty="0" smtClean="0"/>
              <a:t>Post-sequencing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11" y="1989625"/>
            <a:ext cx="5916342" cy="36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8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2851" y="197066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venir Heavy"/>
                <a:cs typeface="Avenir Heavy"/>
              </a:rPr>
              <a:t>SAM/BAM </a:t>
            </a:r>
            <a:r>
              <a:rPr lang="en-US" dirty="0">
                <a:solidFill>
                  <a:schemeClr val="tx1"/>
                </a:solidFill>
                <a:latin typeface="Avenir Heavy"/>
                <a:cs typeface="Avenir Heavy"/>
              </a:rPr>
              <a:t>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30" y="1443750"/>
            <a:ext cx="4953000" cy="410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851" y="5909129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venir Book"/>
                <a:cs typeface="Avenir Book"/>
              </a:rPr>
              <a:t>BAM files are binary, you must use </a:t>
            </a:r>
            <a:r>
              <a:rPr lang="en-US" sz="2000" dirty="0" err="1">
                <a:latin typeface="Avenir Book"/>
                <a:cs typeface="Avenir Book"/>
              </a:rPr>
              <a:t>samtools</a:t>
            </a:r>
            <a:r>
              <a:rPr lang="en-US" sz="2000" dirty="0">
                <a:latin typeface="Avenir Book"/>
                <a:cs typeface="Avenir Book"/>
              </a:rPr>
              <a:t> to view them</a:t>
            </a:r>
            <a:endParaRPr lang="is-IS" sz="2000" dirty="0">
              <a:latin typeface="Avenir Book"/>
              <a:cs typeface="Avenir Book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52851" y="6467719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>
                <a:latin typeface="Avenir Book"/>
                <a:cs typeface="Avenir Book"/>
              </a:rPr>
              <a:t>Bioinformatics. 2009 Aug 15;25(16):2078-9. </a:t>
            </a:r>
            <a:r>
              <a:rPr lang="en-US" sz="1100" dirty="0" err="1">
                <a:latin typeface="Avenir Book"/>
                <a:cs typeface="Avenir Book"/>
              </a:rPr>
              <a:t>Epub</a:t>
            </a:r>
            <a:r>
              <a:rPr lang="en-US" sz="1100" dirty="0">
                <a:latin typeface="Avenir Book"/>
                <a:cs typeface="Avenir Book"/>
              </a:rPr>
              <a:t> 2009 Jun 8. The Sequence Alignment/Map format and </a:t>
            </a:r>
            <a:r>
              <a:rPr lang="en-US" sz="1100" dirty="0" err="1">
                <a:latin typeface="Avenir Book"/>
                <a:cs typeface="Avenir Book"/>
              </a:rPr>
              <a:t>SAMtools</a:t>
            </a:r>
            <a:r>
              <a:rPr lang="en-US" sz="1100" dirty="0">
                <a:latin typeface="Avenir Book"/>
                <a:cs typeface="Avenir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5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pipeline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dropseqtools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40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Goal = read1+read2 -&gt; Counts Matrix</a:t>
            </a:r>
          </a:p>
          <a:p>
            <a:r>
              <a:rPr lang="en-US" dirty="0" err="1" smtClean="0"/>
              <a:t>Fastqs</a:t>
            </a:r>
            <a:endParaRPr lang="en-US" dirty="0"/>
          </a:p>
          <a:p>
            <a:r>
              <a:rPr lang="en-US" dirty="0" smtClean="0"/>
              <a:t>Unmapped </a:t>
            </a:r>
            <a:r>
              <a:rPr lang="en-US" dirty="0" err="1"/>
              <a:t>queryname</a:t>
            </a:r>
            <a:r>
              <a:rPr lang="en-US" dirty="0"/>
              <a:t> BAM</a:t>
            </a:r>
            <a:endParaRPr lang="en-US" dirty="0" smtClean="0"/>
          </a:p>
          <a:p>
            <a:r>
              <a:rPr lang="en-US" dirty="0" smtClean="0"/>
              <a:t>Tag cell barcodes</a:t>
            </a:r>
          </a:p>
          <a:p>
            <a:r>
              <a:rPr lang="en-US" dirty="0" smtClean="0"/>
              <a:t>Tag molecular barcodes</a:t>
            </a:r>
          </a:p>
          <a:p>
            <a:r>
              <a:rPr lang="en-US" dirty="0" smtClean="0"/>
              <a:t>Trim 5’ primer sequence</a:t>
            </a:r>
          </a:p>
          <a:p>
            <a:r>
              <a:rPr lang="en-US" dirty="0" smtClean="0"/>
              <a:t>Trim 3’ </a:t>
            </a:r>
            <a:r>
              <a:rPr lang="en-US" dirty="0" err="1" smtClean="0"/>
              <a:t>polyA</a:t>
            </a:r>
            <a:r>
              <a:rPr lang="en-US" dirty="0" smtClean="0"/>
              <a:t> sequence</a:t>
            </a:r>
          </a:p>
          <a:p>
            <a:r>
              <a:rPr lang="en-US" dirty="0" smtClean="0"/>
              <a:t>STAR alignment</a:t>
            </a:r>
          </a:p>
          <a:p>
            <a:r>
              <a:rPr lang="en-US" dirty="0" smtClean="0"/>
              <a:t>Sort STAR alignment in </a:t>
            </a:r>
            <a:r>
              <a:rPr lang="en-US" dirty="0" err="1" smtClean="0"/>
              <a:t>queryname</a:t>
            </a:r>
            <a:r>
              <a:rPr lang="en-US" dirty="0" smtClean="0"/>
              <a:t> order</a:t>
            </a:r>
          </a:p>
          <a:p>
            <a:r>
              <a:rPr lang="en-US" dirty="0" smtClean="0"/>
              <a:t>Merge STAR alignment tagged SAM to recover cell/molecular barcodes</a:t>
            </a:r>
          </a:p>
          <a:p>
            <a:r>
              <a:rPr lang="en-US" dirty="0" smtClean="0"/>
              <a:t>Add gene/exon and other annotation tags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39" y="2702587"/>
            <a:ext cx="2722581" cy="16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From beads </a:t>
            </a:r>
            <a:r>
              <a:rPr lang="is-IS" sz="3200" dirty="0" smtClean="0"/>
              <a:t>… through mRNA capture ... sequencing ... </a:t>
            </a:r>
            <a:r>
              <a:rPr lang="en-US" sz="3200" dirty="0" smtClean="0"/>
              <a:t>to counts matrix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s-IS" sz="1400" dirty="0">
                <a:latin typeface="Courier"/>
                <a:cs typeface="Courier"/>
              </a:rPr>
              <a:t>Split and Pool x 12 = Bead Barcode	</a:t>
            </a:r>
          </a:p>
          <a:p>
            <a:pPr marL="457200" lvl="1" indent="0">
              <a:buNone/>
            </a:pPr>
            <a:endParaRPr lang="is-IS" sz="1400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is-IS" sz="1400" dirty="0" smtClean="0">
                <a:latin typeface="Courier"/>
                <a:cs typeface="Courier"/>
              </a:rPr>
              <a:t>…PCRHANDLE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JJJJJJJJJJJJJJJJ</a:t>
            </a:r>
          </a:p>
          <a:p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latin typeface="Courier"/>
                <a:cs typeface="Courier"/>
              </a:rPr>
              <a:t>Equimolar</a:t>
            </a:r>
            <a:r>
              <a:rPr lang="en-US" sz="1400" dirty="0" smtClean="0">
                <a:latin typeface="Courier"/>
                <a:cs typeface="Courier"/>
              </a:rPr>
              <a:t> Mix of four bases x 8 = UMI</a:t>
            </a:r>
          </a:p>
          <a:p>
            <a:endParaRPr lang="en-US" sz="1400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s-IS" sz="1400" dirty="0" smtClean="0">
                <a:latin typeface="Courier"/>
                <a:cs typeface="Courier"/>
              </a:rPr>
              <a:t>	…PCRHANDLE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JJJJJJJJJJJJJJJJ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NNNNNNNN</a:t>
            </a:r>
          </a:p>
          <a:p>
            <a:endParaRPr lang="en-US" sz="14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T x 30 = </a:t>
            </a:r>
            <a:r>
              <a:rPr lang="en-US" sz="1400" dirty="0" err="1" smtClean="0">
                <a:latin typeface="Courier"/>
                <a:cs typeface="Courier"/>
              </a:rPr>
              <a:t>polyT</a:t>
            </a:r>
            <a:endParaRPr lang="en-US" sz="1400" dirty="0" smtClean="0">
              <a:latin typeface="Courier"/>
              <a:cs typeface="Courier"/>
            </a:endParaRPr>
          </a:p>
          <a:p>
            <a:endParaRPr lang="en-US" sz="1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s-IS" sz="1400" dirty="0" smtClean="0">
                <a:latin typeface="Courier"/>
                <a:cs typeface="Courier"/>
              </a:rPr>
              <a:t>	</a:t>
            </a:r>
            <a:r>
              <a:rPr lang="is-IS" sz="1400" dirty="0">
                <a:latin typeface="Courier"/>
                <a:cs typeface="Courier"/>
              </a:rPr>
              <a:t>…</a:t>
            </a:r>
            <a:r>
              <a:rPr lang="is-IS" sz="1400" dirty="0" smtClean="0">
                <a:latin typeface="Courier"/>
                <a:cs typeface="Courier"/>
              </a:rPr>
              <a:t>PCRHANDLE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JJJJJJJJJJJJJJJJ</a:t>
            </a:r>
            <a:r>
              <a:rPr lang="en-US" sz="1400" dirty="0" smtClean="0">
                <a:solidFill>
                  <a:srgbClr val="008000"/>
                </a:solidFill>
                <a:latin typeface="Courier"/>
                <a:cs typeface="Courier"/>
              </a:rPr>
              <a:t>NNNNNNNN</a:t>
            </a:r>
            <a:r>
              <a:rPr lang="en-US" sz="1400" dirty="0" smtClean="0">
                <a:latin typeface="Courier"/>
                <a:cs typeface="Courier"/>
              </a:rPr>
              <a:t>TTTT...TTTTT</a:t>
            </a:r>
          </a:p>
          <a:p>
            <a:pPr marL="0" indent="0">
              <a:buNone/>
            </a:pPr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mRNA hybridization + RT + </a:t>
            </a:r>
            <a:r>
              <a:rPr lang="is-IS" sz="1400" dirty="0" smtClean="0">
                <a:latin typeface="Courier"/>
                <a:cs typeface="Courier"/>
              </a:rPr>
              <a:t>…</a:t>
            </a:r>
            <a:endParaRPr lang="en-US" sz="140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is-IS" sz="1400" dirty="0">
                <a:latin typeface="Courier"/>
                <a:cs typeface="Courier"/>
              </a:rPr>
              <a:t>	…PCRHANDLE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JJJJJJJJJJJJJJJJ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NNNNNNNN</a:t>
            </a:r>
            <a:r>
              <a:rPr lang="en-US" sz="1400" dirty="0">
                <a:latin typeface="Courier"/>
                <a:cs typeface="Courier"/>
              </a:rPr>
              <a:t>TTTT...</a:t>
            </a:r>
            <a:r>
              <a:rPr lang="en-US" sz="1400" dirty="0" smtClean="0">
                <a:latin typeface="Courier"/>
                <a:cs typeface="Courier"/>
              </a:rPr>
              <a:t>TTTTT...</a:t>
            </a:r>
            <a:r>
              <a:rPr lang="en-US" sz="1400" dirty="0" err="1" smtClean="0">
                <a:latin typeface="Courier"/>
                <a:cs typeface="Courier"/>
              </a:rPr>
              <a:t>mRNAmRNAmRNAmRNAmRNA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40" y="2244549"/>
            <a:ext cx="3278360" cy="20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6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pipeline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dropseqtools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4002"/>
          </a:xfrm>
        </p:spPr>
        <p:txBody>
          <a:bodyPr anchor="ctr">
            <a:noAutofit/>
          </a:bodyPr>
          <a:lstStyle/>
          <a:p>
            <a:r>
              <a:rPr lang="en-US" sz="2000" dirty="0" smtClean="0"/>
              <a:t>Goal = read1+read2 -&gt; Counts Matrix</a:t>
            </a:r>
          </a:p>
          <a:p>
            <a:r>
              <a:rPr lang="en-US" sz="2000" dirty="0" err="1" smtClean="0"/>
              <a:t>Fastqs</a:t>
            </a:r>
            <a:endParaRPr lang="en-US" sz="2000" dirty="0"/>
          </a:p>
          <a:p>
            <a:r>
              <a:rPr lang="en-US" sz="2000" dirty="0" smtClean="0"/>
              <a:t>Unmapped </a:t>
            </a:r>
            <a:r>
              <a:rPr lang="en-US" sz="2000" dirty="0" err="1"/>
              <a:t>queryname</a:t>
            </a:r>
            <a:r>
              <a:rPr lang="en-US" sz="2000" dirty="0"/>
              <a:t> BAM</a:t>
            </a:r>
            <a:endParaRPr lang="en-US" sz="2000" dirty="0" smtClean="0"/>
          </a:p>
          <a:p>
            <a:r>
              <a:rPr lang="en-US" sz="2000" dirty="0" smtClean="0"/>
              <a:t>Tag cell barcodes</a:t>
            </a:r>
          </a:p>
          <a:p>
            <a:r>
              <a:rPr lang="en-US" sz="2000" dirty="0" smtClean="0"/>
              <a:t>Tag molecular barcodes</a:t>
            </a:r>
          </a:p>
          <a:p>
            <a:r>
              <a:rPr lang="en-US" sz="2000" dirty="0" smtClean="0"/>
              <a:t>Trim 5’ primer sequence</a:t>
            </a:r>
          </a:p>
          <a:p>
            <a:r>
              <a:rPr lang="en-US" sz="2000" dirty="0" smtClean="0"/>
              <a:t>Trim 3’ </a:t>
            </a:r>
            <a:r>
              <a:rPr lang="en-US" sz="2000" dirty="0" err="1" smtClean="0"/>
              <a:t>polyA</a:t>
            </a:r>
            <a:r>
              <a:rPr lang="en-US" sz="2000" dirty="0" smtClean="0"/>
              <a:t> sequence</a:t>
            </a:r>
          </a:p>
          <a:p>
            <a:r>
              <a:rPr lang="en-US" sz="2000" dirty="0" smtClean="0"/>
              <a:t>STAR alignment</a:t>
            </a:r>
          </a:p>
          <a:p>
            <a:r>
              <a:rPr lang="en-US" sz="2000" dirty="0" smtClean="0"/>
              <a:t>Sort STAR alignment in </a:t>
            </a:r>
            <a:r>
              <a:rPr lang="en-US" sz="2000" dirty="0" err="1" smtClean="0"/>
              <a:t>queryname</a:t>
            </a:r>
            <a:r>
              <a:rPr lang="en-US" sz="2000" dirty="0" smtClean="0"/>
              <a:t> order</a:t>
            </a:r>
          </a:p>
          <a:p>
            <a:r>
              <a:rPr lang="en-US" sz="2000" dirty="0" smtClean="0"/>
              <a:t>Merge STAR alignment tagged SAM to recover cell/molecular barcodes</a:t>
            </a:r>
          </a:p>
          <a:p>
            <a:r>
              <a:rPr lang="en-US" sz="2000" dirty="0" smtClean="0"/>
              <a:t>Add gene/exon and other annotation tags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674" y="1299381"/>
            <a:ext cx="2273701" cy="13936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60719" y="2961750"/>
            <a:ext cx="48913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b="1" dirty="0" smtClean="0">
                <a:latin typeface="Courier"/>
                <a:cs typeface="Courier"/>
              </a:rPr>
              <a:t>Read1</a:t>
            </a:r>
          </a:p>
          <a:p>
            <a:r>
              <a:rPr lang="is-IS" dirty="0" smtClean="0">
                <a:latin typeface="Courier"/>
                <a:cs typeface="Courier"/>
              </a:rPr>
              <a:t>...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JJJJJJJJJJJJJJJJ</a:t>
            </a:r>
            <a:r>
              <a:rPr lang="en-US" dirty="0" smtClean="0">
                <a:solidFill>
                  <a:srgbClr val="008000"/>
                </a:solidFill>
                <a:latin typeface="Courier"/>
                <a:cs typeface="Courier"/>
              </a:rPr>
              <a:t>NNNNNNNN</a:t>
            </a:r>
            <a:r>
              <a:rPr lang="en-US" dirty="0" smtClean="0">
                <a:latin typeface="Courier"/>
                <a:cs typeface="Courier"/>
              </a:rPr>
              <a:t>TTTTTTT</a:t>
            </a:r>
          </a:p>
          <a:p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 smtClean="0">
                <a:latin typeface="Courier"/>
                <a:cs typeface="Courier"/>
              </a:rPr>
              <a:t>Read 2</a:t>
            </a:r>
          </a:p>
          <a:p>
            <a:r>
              <a:rPr lang="en-US" dirty="0" smtClean="0">
                <a:latin typeface="Courier"/>
                <a:cs typeface="Courier"/>
              </a:rPr>
              <a:t>.</a:t>
            </a:r>
            <a:r>
              <a:rPr lang="en-US" dirty="0">
                <a:latin typeface="Courier"/>
                <a:cs typeface="Courier"/>
              </a:rPr>
              <a:t>..</a:t>
            </a:r>
            <a:r>
              <a:rPr lang="en-US" dirty="0" err="1">
                <a:latin typeface="Courier"/>
                <a:cs typeface="Courier"/>
              </a:rPr>
              <a:t>mRNAmRNAmRNAmRNAmRNA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7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Counts Matrix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52193" y="5687690"/>
            <a:ext cx="247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How do we get there?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9147" t="27092" r="1443" b="31046"/>
          <a:stretch/>
        </p:blipFill>
        <p:spPr>
          <a:xfrm>
            <a:off x="1833232" y="1881839"/>
            <a:ext cx="5114421" cy="33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0387"/>
            <a:ext cx="9144000" cy="27776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3’-end based technologies</a:t>
            </a:r>
            <a:br>
              <a:rPr lang="en-US" dirty="0" smtClean="0"/>
            </a:br>
            <a:r>
              <a:rPr lang="en-US" dirty="0" smtClean="0"/>
              <a:t>Post-sequencing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51" y="1560864"/>
            <a:ext cx="3760183" cy="23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1-28 at 1.5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49" y="1587500"/>
            <a:ext cx="5809851" cy="5270500"/>
          </a:xfrm>
          <a:prstGeom prst="rect">
            <a:avLst/>
          </a:prstGeom>
        </p:spPr>
      </p:pic>
      <p:pic>
        <p:nvPicPr>
          <p:cNvPr id="5" name="Picture 4" descr="Screen Shot 2018-01-28 at 1.5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0"/>
            <a:ext cx="3632200" cy="158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10X -  cell ranger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2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2800" dirty="0"/>
              <a:t>Template switching PCR is an alternative strategy that ensures the full transcription of </a:t>
            </a:r>
            <a:r>
              <a:rPr lang="en-US" sz="2800" dirty="0" smtClean="0"/>
              <a:t>the RNA</a:t>
            </a:r>
            <a:r>
              <a:rPr lang="en-US" sz="2800" dirty="0"/>
              <a:t>. This method is based on the intrinsic ability of the </a:t>
            </a:r>
            <a:r>
              <a:rPr lang="en-US" sz="2800" dirty="0" err="1"/>
              <a:t>transcriptases</a:t>
            </a:r>
            <a:r>
              <a:rPr lang="en-US" sz="2800" dirty="0"/>
              <a:t> of the </a:t>
            </a:r>
            <a:r>
              <a:rPr lang="en-US" sz="2800" dirty="0" err="1" smtClean="0"/>
              <a:t>Moloney</a:t>
            </a:r>
            <a:r>
              <a:rPr lang="en-US" sz="2800" dirty="0"/>
              <a:t> </a:t>
            </a:r>
            <a:r>
              <a:rPr lang="en-US" sz="2800" dirty="0" smtClean="0"/>
              <a:t>murine </a:t>
            </a:r>
            <a:r>
              <a:rPr lang="en-US" sz="2800" dirty="0" err="1"/>
              <a:t>leukaemia</a:t>
            </a:r>
            <a:r>
              <a:rPr lang="en-US" sz="2800" dirty="0"/>
              <a:t> virus (MMLV) to add a small number of nucleotides (mostly </a:t>
            </a:r>
            <a:r>
              <a:rPr lang="en-US" sz="2800" dirty="0" err="1"/>
              <a:t>cytosines</a:t>
            </a:r>
            <a:r>
              <a:rPr lang="en-US" sz="2800" dirty="0" smtClean="0"/>
              <a:t>) when </a:t>
            </a:r>
            <a:r>
              <a:rPr lang="en-US" sz="2800" dirty="0"/>
              <a:t>the RT reaches the end of the mRNA (Zhu et al., 2001).</a:t>
            </a:r>
          </a:p>
        </p:txBody>
      </p:sp>
    </p:spTree>
    <p:extLst>
      <p:ext uri="{BB962C8B-B14F-4D97-AF65-F5344CB8AC3E}">
        <p14:creationId xmlns:p14="http://schemas.microsoft.com/office/powerpoint/2010/main" val="7441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prep for sequencing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415538" y="1612732"/>
            <a:ext cx="1446451" cy="433005"/>
            <a:chOff x="540993" y="1813463"/>
            <a:chExt cx="1446451" cy="433005"/>
          </a:xfrm>
        </p:grpSpPr>
        <p:sp>
          <p:nvSpPr>
            <p:cNvPr id="61" name="Oval 60"/>
            <p:cNvSpPr/>
            <p:nvPr/>
          </p:nvSpPr>
          <p:spPr>
            <a:xfrm>
              <a:off x="540993" y="1813463"/>
              <a:ext cx="445717" cy="433005"/>
            </a:xfrm>
            <a:prstGeom prst="ellipse">
              <a:avLst/>
            </a:prstGeom>
            <a:solidFill>
              <a:srgbClr val="FFCC66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986398" y="1975961"/>
              <a:ext cx="326588" cy="10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15265" y="1975961"/>
              <a:ext cx="189995" cy="1080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505260" y="1975961"/>
              <a:ext cx="89798" cy="1080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533474" y="1891467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venir Book"/>
                  <a:cs typeface="Avenir Book"/>
                </a:rPr>
                <a:t>TTT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81848" y="1954519"/>
            <a:ext cx="4402336" cy="405375"/>
            <a:chOff x="1249784" y="2203200"/>
            <a:chExt cx="4402336" cy="405375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595058" y="2246468"/>
              <a:ext cx="40570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 68"/>
            <p:cNvSpPr/>
            <p:nvPr/>
          </p:nvSpPr>
          <p:spPr>
            <a:xfrm rot="817687">
              <a:off x="1249784" y="2203200"/>
              <a:ext cx="320956" cy="405375"/>
            </a:xfrm>
            <a:custGeom>
              <a:avLst/>
              <a:gdLst>
                <a:gd name="connsiteX0" fmla="*/ 482600 w 482600"/>
                <a:gd name="connsiteY0" fmla="*/ 0 h 558800"/>
                <a:gd name="connsiteX1" fmla="*/ 320040 w 482600"/>
                <a:gd name="connsiteY1" fmla="*/ 86360 h 558800"/>
                <a:gd name="connsiteX2" fmla="*/ 335280 w 482600"/>
                <a:gd name="connsiteY2" fmla="*/ 314960 h 558800"/>
                <a:gd name="connsiteX3" fmla="*/ 116840 w 482600"/>
                <a:gd name="connsiteY3" fmla="*/ 375920 h 558800"/>
                <a:gd name="connsiteX4" fmla="*/ 0 w 482600"/>
                <a:gd name="connsiteY4" fmla="*/ 5588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558800">
                  <a:moveTo>
                    <a:pt x="482600" y="0"/>
                  </a:moveTo>
                  <a:cubicBezTo>
                    <a:pt x="413596" y="16933"/>
                    <a:pt x="344593" y="33867"/>
                    <a:pt x="320040" y="86360"/>
                  </a:cubicBezTo>
                  <a:cubicBezTo>
                    <a:pt x="295487" y="138853"/>
                    <a:pt x="369147" y="266700"/>
                    <a:pt x="335280" y="314960"/>
                  </a:cubicBezTo>
                  <a:cubicBezTo>
                    <a:pt x="301413" y="363220"/>
                    <a:pt x="172720" y="335280"/>
                    <a:pt x="116840" y="375920"/>
                  </a:cubicBezTo>
                  <a:cubicBezTo>
                    <a:pt x="60960" y="416560"/>
                    <a:pt x="21167" y="534247"/>
                    <a:pt x="0" y="5588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2267751" y="1936389"/>
            <a:ext cx="2736955" cy="1385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8764" y="2025605"/>
            <a:ext cx="601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5’ cap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54230" y="227478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3’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59591" y="1526814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3’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82637" y="2924691"/>
            <a:ext cx="1446451" cy="433005"/>
            <a:chOff x="540993" y="1813463"/>
            <a:chExt cx="1446451" cy="433005"/>
          </a:xfrm>
        </p:grpSpPr>
        <p:sp>
          <p:nvSpPr>
            <p:cNvPr id="77" name="Oval 76"/>
            <p:cNvSpPr/>
            <p:nvPr/>
          </p:nvSpPr>
          <p:spPr>
            <a:xfrm>
              <a:off x="540993" y="1813463"/>
              <a:ext cx="445717" cy="433005"/>
            </a:xfrm>
            <a:prstGeom prst="ellipse">
              <a:avLst/>
            </a:prstGeom>
            <a:solidFill>
              <a:srgbClr val="FFCC66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986398" y="1975961"/>
              <a:ext cx="326588" cy="108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5265" y="1975961"/>
              <a:ext cx="189995" cy="1080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505260" y="1975961"/>
              <a:ext cx="89798" cy="1080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33474" y="1891467"/>
              <a:ext cx="4539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Avenir Book"/>
                  <a:cs typeface="Avenir Book"/>
                </a:rPr>
                <a:t>TTT</a:t>
              </a:r>
            </a:p>
          </p:txBody>
        </p:sp>
      </p:grpSp>
      <p:cxnSp>
        <p:nvCxnSpPr>
          <p:cNvPr id="89" name="Straight Connector 88"/>
          <p:cNvCxnSpPr/>
          <p:nvPr/>
        </p:nvCxnSpPr>
        <p:spPr>
          <a:xfrm>
            <a:off x="1764341" y="3141179"/>
            <a:ext cx="37919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491546" y="3017714"/>
            <a:ext cx="509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CCC</a:t>
            </a:r>
          </a:p>
        </p:txBody>
      </p:sp>
      <p:sp>
        <p:nvSpPr>
          <p:cNvPr id="92" name="Freeform 91"/>
          <p:cNvSpPr/>
          <p:nvPr/>
        </p:nvSpPr>
        <p:spPr>
          <a:xfrm rot="10800000">
            <a:off x="5631811" y="3337535"/>
            <a:ext cx="596379" cy="53930"/>
          </a:xfrm>
          <a:custGeom>
            <a:avLst/>
            <a:gdLst>
              <a:gd name="connsiteX0" fmla="*/ 0 w 330200"/>
              <a:gd name="connsiteY0" fmla="*/ 55034 h 55034"/>
              <a:gd name="connsiteX1" fmla="*/ 330200 w 330200"/>
              <a:gd name="connsiteY1" fmla="*/ 55034 h 55034"/>
              <a:gd name="connsiteX2" fmla="*/ 258234 w 330200"/>
              <a:gd name="connsiteY2" fmla="*/ 0 h 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55034">
                <a:moveTo>
                  <a:pt x="0" y="55034"/>
                </a:moveTo>
                <a:lnTo>
                  <a:pt x="330200" y="55034"/>
                </a:lnTo>
                <a:lnTo>
                  <a:pt x="258234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828037" y="3337536"/>
            <a:ext cx="47282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767373" y="3048861"/>
            <a:ext cx="2364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venir Book"/>
                <a:cs typeface="Avenir Book"/>
              </a:rPr>
              <a:t>RT</a:t>
            </a:r>
            <a:endParaRPr lang="en-GB" sz="1200" dirty="0">
              <a:latin typeface="Avenir Book"/>
              <a:cs typeface="Avenir Book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9416" y="4258256"/>
            <a:ext cx="326588" cy="10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148290" y="4258256"/>
            <a:ext cx="189995" cy="1080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338278" y="4258256"/>
            <a:ext cx="89798" cy="108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366492" y="417377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TTT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815151" y="4086567"/>
            <a:ext cx="330200" cy="55034"/>
          </a:xfrm>
          <a:custGeom>
            <a:avLst/>
            <a:gdLst>
              <a:gd name="connsiteX0" fmla="*/ 0 w 330200"/>
              <a:gd name="connsiteY0" fmla="*/ 55034 h 55034"/>
              <a:gd name="connsiteX1" fmla="*/ 330200 w 330200"/>
              <a:gd name="connsiteY1" fmla="*/ 55034 h 55034"/>
              <a:gd name="connsiteX2" fmla="*/ 258234 w 330200"/>
              <a:gd name="connsiteY2" fmla="*/ 0 h 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55034">
                <a:moveTo>
                  <a:pt x="0" y="55034"/>
                </a:moveTo>
                <a:lnTo>
                  <a:pt x="330200" y="55034"/>
                </a:lnTo>
                <a:lnTo>
                  <a:pt x="258234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755721" y="4312260"/>
            <a:ext cx="44959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19417" y="4508617"/>
            <a:ext cx="54322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Freeform 114"/>
          <p:cNvSpPr/>
          <p:nvPr/>
        </p:nvSpPr>
        <p:spPr>
          <a:xfrm rot="10800000">
            <a:off x="5946514" y="4706615"/>
            <a:ext cx="330200" cy="55034"/>
          </a:xfrm>
          <a:custGeom>
            <a:avLst/>
            <a:gdLst>
              <a:gd name="connsiteX0" fmla="*/ 0 w 330200"/>
              <a:gd name="connsiteY0" fmla="*/ 55034 h 55034"/>
              <a:gd name="connsiteX1" fmla="*/ 330200 w 330200"/>
              <a:gd name="connsiteY1" fmla="*/ 55034 h 55034"/>
              <a:gd name="connsiteX2" fmla="*/ 258234 w 330200"/>
              <a:gd name="connsiteY2" fmla="*/ 0 h 5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55034">
                <a:moveTo>
                  <a:pt x="0" y="55034"/>
                </a:moveTo>
                <a:lnTo>
                  <a:pt x="330200" y="55034"/>
                </a:lnTo>
                <a:lnTo>
                  <a:pt x="258234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774696" y="4277541"/>
            <a:ext cx="2369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Avenir Book"/>
                <a:cs typeface="Avenir Book"/>
              </a:rPr>
              <a:t>PCR-amplify template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27383" y="5535236"/>
            <a:ext cx="326588" cy="10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156257" y="5535236"/>
            <a:ext cx="189995" cy="1080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346245" y="5535236"/>
            <a:ext cx="89798" cy="1080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374459" y="545075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TTT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1763688" y="5589240"/>
            <a:ext cx="15095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827384" y="5785597"/>
            <a:ext cx="24458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3290350" y="4808155"/>
            <a:ext cx="599649" cy="549206"/>
            <a:chOff x="3309977" y="4935599"/>
            <a:chExt cx="599649" cy="549206"/>
          </a:xfrm>
        </p:grpSpPr>
        <p:sp>
          <p:nvSpPr>
            <p:cNvPr id="129" name="Oval 128"/>
            <p:cNvSpPr/>
            <p:nvPr/>
          </p:nvSpPr>
          <p:spPr>
            <a:xfrm>
              <a:off x="3309977" y="4935599"/>
              <a:ext cx="565329" cy="54920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venir Book"/>
                <a:cs typeface="Avenir Book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flipV="1">
              <a:off x="3345705" y="5162738"/>
              <a:ext cx="432048" cy="288032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3309977" y="5290034"/>
              <a:ext cx="144016" cy="9601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/>
            <p:cNvGrpSpPr/>
            <p:nvPr/>
          </p:nvGrpSpPr>
          <p:grpSpPr>
            <a:xfrm flipH="1">
              <a:off x="3497508" y="5131398"/>
              <a:ext cx="412118" cy="352815"/>
              <a:chOff x="4672843" y="5106513"/>
              <a:chExt cx="432048" cy="352815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V="1">
                <a:off x="4672843" y="5106513"/>
                <a:ext cx="432048" cy="288032"/>
              </a:xfrm>
              <a:prstGeom prst="line">
                <a:avLst/>
              </a:prstGeom>
              <a:ln w="28575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4711359" y="5363317"/>
                <a:ext cx="144016" cy="9601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1" name="TextBox 140"/>
          <p:cNvSpPr txBox="1"/>
          <p:nvPr/>
        </p:nvSpPr>
        <p:spPr>
          <a:xfrm>
            <a:off x="3937085" y="4978501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latin typeface="Avenir Book"/>
                <a:cs typeface="Avenir Book"/>
              </a:rPr>
              <a:t>Transposome</a:t>
            </a:r>
            <a:r>
              <a:rPr lang="en-GB" sz="1200" dirty="0">
                <a:latin typeface="Avenir Book"/>
                <a:cs typeface="Avenir Book"/>
              </a:rPr>
              <a:t>, adaptor </a:t>
            </a:r>
            <a:r>
              <a:rPr lang="en-GB" sz="1200" dirty="0" err="1">
                <a:latin typeface="Avenir Book"/>
                <a:cs typeface="Avenir Book"/>
              </a:rPr>
              <a:t>oligos</a:t>
            </a:r>
            <a:endParaRPr lang="en-GB" sz="1200" dirty="0">
              <a:latin typeface="Avenir Book"/>
              <a:cs typeface="Avenir Book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3273255" y="5589241"/>
            <a:ext cx="2324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286034" y="5785597"/>
            <a:ext cx="70055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173046" y="5127590"/>
            <a:ext cx="1278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 err="1">
                <a:latin typeface="Avenir Book"/>
                <a:cs typeface="Avenir Book"/>
              </a:rPr>
              <a:t>Tagment</a:t>
            </a:r>
            <a:r>
              <a:rPr lang="en-GB" sz="1200" dirty="0">
                <a:latin typeface="Avenir Book"/>
                <a:cs typeface="Avenir Book"/>
              </a:rPr>
              <a:t> library,</a:t>
            </a:r>
          </a:p>
          <a:p>
            <a:pPr algn="ctr"/>
            <a:r>
              <a:rPr lang="en-GB" sz="1200" dirty="0">
                <a:latin typeface="Avenir Book"/>
                <a:cs typeface="Avenir Book"/>
              </a:rPr>
              <a:t>amplify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754884" y="6040452"/>
            <a:ext cx="27328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1445458" y="6015295"/>
            <a:ext cx="1193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Avenir Book"/>
                <a:cs typeface="Avenir Book"/>
              </a:rPr>
              <a:t>~350 </a:t>
            </a:r>
            <a:r>
              <a:rPr lang="en-GB" sz="1200" dirty="0">
                <a:latin typeface="Avenir Book"/>
                <a:cs typeface="Avenir Book"/>
              </a:rPr>
              <a:t>– </a:t>
            </a:r>
            <a:r>
              <a:rPr lang="en-GB" sz="1200" dirty="0" smtClean="0">
                <a:latin typeface="Avenir Book"/>
                <a:cs typeface="Avenir Book"/>
              </a:rPr>
              <a:t>850 </a:t>
            </a:r>
            <a:r>
              <a:rPr lang="en-GB" sz="1200" dirty="0" err="1">
                <a:latin typeface="Avenir Book"/>
                <a:cs typeface="Avenir Book"/>
              </a:rPr>
              <a:t>bp</a:t>
            </a:r>
            <a:endParaRPr lang="en-GB" sz="1200" dirty="0">
              <a:latin typeface="Avenir Book"/>
              <a:cs typeface="Avenir Book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46559" y="6315723"/>
            <a:ext cx="4713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20 </a:t>
            </a:r>
            <a:r>
              <a:rPr lang="en-GB" sz="1200" dirty="0" err="1">
                <a:latin typeface="Avenir Book"/>
                <a:cs typeface="Avenir Book"/>
              </a:rPr>
              <a:t>bp</a:t>
            </a:r>
            <a:r>
              <a:rPr lang="en-GB" sz="1200" dirty="0">
                <a:latin typeface="Avenir Book"/>
                <a:cs typeface="Avenir Book"/>
              </a:rPr>
              <a:t> 5’ read (barcode, UMI), 50 </a:t>
            </a:r>
            <a:r>
              <a:rPr lang="en-GB" sz="1200" dirty="0" err="1">
                <a:latin typeface="Avenir Book"/>
                <a:cs typeface="Avenir Book"/>
              </a:rPr>
              <a:t>bp</a:t>
            </a:r>
            <a:r>
              <a:rPr lang="en-GB" sz="1200" dirty="0">
                <a:latin typeface="Avenir Book"/>
                <a:cs typeface="Avenir Book"/>
              </a:rPr>
              <a:t> 5’ read (mRNA sequence tag)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2134" y="6578164"/>
            <a:ext cx="32311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000" dirty="0" smtClean="0">
                <a:latin typeface="Avenir Book"/>
                <a:cs typeface="Avenir Book"/>
              </a:rPr>
              <a:t>modified from </a:t>
            </a:r>
            <a:r>
              <a:rPr lang="en-GB" sz="1000" dirty="0" err="1" smtClean="0">
                <a:latin typeface="Avenir Book"/>
                <a:cs typeface="Avenir Book"/>
              </a:rPr>
              <a:t>Macosko</a:t>
            </a:r>
            <a:r>
              <a:rPr lang="en-GB" sz="1000" dirty="0">
                <a:latin typeface="Avenir Book"/>
                <a:cs typeface="Avenir Book"/>
              </a:rPr>
              <a:t>, et al. </a:t>
            </a:r>
            <a:r>
              <a:rPr lang="en-GB" sz="1000" i="1" dirty="0">
                <a:latin typeface="Avenir Book"/>
                <a:cs typeface="Avenir Book"/>
              </a:rPr>
              <a:t>Cell</a:t>
            </a:r>
            <a:r>
              <a:rPr lang="en-GB" sz="1000" dirty="0">
                <a:latin typeface="Avenir Book"/>
                <a:cs typeface="Avenir Book"/>
              </a:rPr>
              <a:t> </a:t>
            </a:r>
            <a:r>
              <a:rPr lang="en-GB" sz="1000" b="1" dirty="0">
                <a:latin typeface="Avenir Book"/>
                <a:cs typeface="Avenir Book"/>
              </a:rPr>
              <a:t>161</a:t>
            </a:r>
            <a:r>
              <a:rPr lang="en-GB" sz="1000" dirty="0">
                <a:latin typeface="Avenir Book"/>
                <a:cs typeface="Avenir Book"/>
              </a:rPr>
              <a:t>:1202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1590" y="1509317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5’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749358" y="1774808"/>
            <a:ext cx="2364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mRNA capture in </a:t>
            </a:r>
            <a:r>
              <a:rPr lang="en-GB" sz="1200" dirty="0" err="1" smtClean="0">
                <a:latin typeface="Avenir Book"/>
                <a:cs typeface="Avenir Book"/>
              </a:rPr>
              <a:t>microwells</a:t>
            </a:r>
            <a:endParaRPr lang="en-GB" sz="1200" dirty="0">
              <a:latin typeface="Avenir Book"/>
              <a:cs typeface="Avenir Book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7812360" y="2389132"/>
            <a:ext cx="357068" cy="3946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venir Book"/>
              <a:cs typeface="Avenir Book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3377" y="1372413"/>
            <a:ext cx="3109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venir Book"/>
                <a:cs typeface="Avenir Book"/>
              </a:rPr>
              <a:t>Barcoded bead + </a:t>
            </a:r>
            <a:r>
              <a:rPr lang="en-GB" sz="1200" dirty="0" smtClean="0">
                <a:latin typeface="Avenir Book"/>
                <a:cs typeface="Avenir Book"/>
              </a:rPr>
              <a:t>mRNA</a:t>
            </a:r>
            <a:endParaRPr lang="en-GB" sz="1200" dirty="0">
              <a:latin typeface="Avenir Book"/>
              <a:cs typeface="Avenir Book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71311" y="2389133"/>
            <a:ext cx="858611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Avenir Book"/>
                <a:cs typeface="Avenir Book"/>
              </a:rPr>
              <a:t>bulk</a:t>
            </a:r>
            <a:endParaRPr lang="en-GB" sz="1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9725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workflow of a single cell (</a:t>
            </a:r>
            <a:r>
              <a:rPr lang="en-US" dirty="0" err="1" smtClean="0"/>
              <a:t>sc</a:t>
            </a:r>
            <a:r>
              <a:rPr lang="en-US" dirty="0" smtClean="0"/>
              <a:t>) RNA-</a:t>
            </a:r>
            <a:r>
              <a:rPr lang="en-US" dirty="0" err="1" smtClean="0"/>
              <a:t>Seq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80684" y="6488668"/>
            <a:ext cx="406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Haque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Genome Medicine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Screen Shot 2018-01-23 at 6.41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0"/>
          <a:stretch/>
        </p:blipFill>
        <p:spPr>
          <a:xfrm>
            <a:off x="1153055" y="1837841"/>
            <a:ext cx="3173455" cy="4650827"/>
          </a:xfrm>
          <a:prstGeom prst="rect">
            <a:avLst/>
          </a:prstGeom>
        </p:spPr>
      </p:pic>
      <p:pic>
        <p:nvPicPr>
          <p:cNvPr id="7" name="Picture 6" descr="Screen Shot 2018-01-23 at 6.41.3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9"/>
          <a:stretch/>
        </p:blipFill>
        <p:spPr>
          <a:xfrm>
            <a:off x="5186337" y="2160022"/>
            <a:ext cx="2975897" cy="39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err="1" smtClean="0"/>
              <a:t>scRNA-Seq</a:t>
            </a:r>
            <a:r>
              <a:rPr lang="en-US" sz="2800" dirty="0" smtClean="0"/>
              <a:t> has become more popular, high(</a:t>
            </a:r>
            <a:r>
              <a:rPr lang="en-US" sz="2800" dirty="0" err="1" smtClean="0"/>
              <a:t>er</a:t>
            </a:r>
            <a:r>
              <a:rPr lang="en-US" sz="2800" dirty="0" smtClean="0"/>
              <a:t>) throughput and “more” affordable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930641" y="6357120"/>
            <a:ext cx="421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Svensson</a:t>
            </a:r>
            <a:r>
              <a:rPr lang="en-US" dirty="0" smtClean="0">
                <a:latin typeface="Avenir Book"/>
                <a:cs typeface="Avenir Book"/>
              </a:rPr>
              <a:t> et al., 2017 arXiv:1704.01379   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9999"/>
            <a:ext cx="9144000" cy="446365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190403" y="3218839"/>
            <a:ext cx="2344207" cy="2236696"/>
          </a:xfrm>
          <a:prstGeom prst="line">
            <a:avLst/>
          </a:prstGeom>
          <a:ln w="57150" cmpd="sng"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73022" y="3222544"/>
            <a:ext cx="2022762" cy="646331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Full-length mRNA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Few cells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40987" y="4514937"/>
            <a:ext cx="1583266" cy="646331"/>
          </a:xfrm>
          <a:prstGeom prst="rec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3’-end mRNA</a:t>
            </a:r>
          </a:p>
          <a:p>
            <a:pPr algn="ctr"/>
            <a:r>
              <a:rPr lang="en-US" dirty="0" smtClean="0">
                <a:latin typeface="Avenir Book"/>
                <a:cs typeface="Avenir Book"/>
              </a:rPr>
              <a:t>Many cells</a:t>
            </a:r>
            <a:endParaRPr lang="en-US" dirty="0">
              <a:latin typeface="Avenir Book"/>
              <a:cs typeface="Avenir Boo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9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cell technologies</a:t>
            </a:r>
            <a:br>
              <a:rPr lang="en-US" dirty="0" smtClean="0"/>
            </a:br>
            <a:r>
              <a:rPr lang="en-US" dirty="0" smtClean="0"/>
              <a:t>(3’-end </a:t>
            </a:r>
            <a:r>
              <a:rPr lang="en-US" dirty="0" err="1" smtClean="0"/>
              <a:t>vs</a:t>
            </a:r>
            <a:r>
              <a:rPr lang="en-US" dirty="0" smtClean="0"/>
              <a:t> full-length)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55760" y="6517057"/>
            <a:ext cx="408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Ziegenhain</a:t>
            </a:r>
            <a:r>
              <a:rPr lang="en-US" dirty="0" smtClean="0">
                <a:latin typeface="Avenir Book"/>
                <a:cs typeface="Avenir Book"/>
              </a:rPr>
              <a:t> </a:t>
            </a:r>
            <a:r>
              <a:rPr lang="en-US" i="1" dirty="0" smtClean="0">
                <a:latin typeface="Avenir Book"/>
                <a:cs typeface="Avenir Book"/>
              </a:rPr>
              <a:t>et al</a:t>
            </a:r>
            <a:r>
              <a:rPr lang="en-US" dirty="0" smtClean="0">
                <a:latin typeface="Avenir Book"/>
                <a:cs typeface="Avenir Book"/>
              </a:rPr>
              <a:t>., 2017 Molecular Cell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6" name="Picture 5" descr="Screen Shot 2018-01-23 at 7.1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589"/>
            <a:ext cx="9144000" cy="29518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89681" y="2466296"/>
            <a:ext cx="1624287" cy="3263781"/>
          </a:xfrm>
          <a:prstGeom prst="rect">
            <a:avLst/>
          </a:prstGeom>
          <a:noFill/>
          <a:ln w="76200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Full length mRNA Reverse Transcription (RT) is enabled by a Template Switching </a:t>
            </a:r>
            <a:r>
              <a:rPr lang="en-US" sz="2800" dirty="0" err="1" smtClean="0"/>
              <a:t>Oligo</a:t>
            </a:r>
            <a:r>
              <a:rPr lang="en-US" sz="2800" dirty="0" smtClean="0"/>
              <a:t> (TSO)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0" y="1627263"/>
            <a:ext cx="8280400" cy="490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5130" y="2061720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3’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300966" y="2084027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5’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9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Unique Molecular Identifiers (UMIs) allow to correct for PCR duplications but constrain us to 3’-ends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0" y="1627263"/>
            <a:ext cx="82804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388" y="2369497"/>
            <a:ext cx="49859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416388" y="3488727"/>
            <a:ext cx="49859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16388" y="4607957"/>
            <a:ext cx="49859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16388" y="6121544"/>
            <a:ext cx="498592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01957" y="5813767"/>
            <a:ext cx="538216" cy="3077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UMI’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415130" y="2061720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3’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300966" y="2084027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5’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675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Bead Barcodes (BBC) allow to assign multiple transcripts (UMIs) to one cell of origin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0" y="1627263"/>
            <a:ext cx="8280400" cy="490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6388" y="2369497"/>
            <a:ext cx="498592" cy="30777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  <a:gs pos="23000">
                <a:srgbClr val="FF6600"/>
              </a:gs>
              <a:gs pos="43000">
                <a:srgbClr val="FFFF00"/>
              </a:gs>
              <a:gs pos="66000">
                <a:srgbClr val="008000"/>
              </a:gs>
              <a:gs pos="83000">
                <a:srgbClr val="0000FF"/>
              </a:gs>
              <a:gs pos="91000">
                <a:srgbClr val="000090"/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416388" y="3488727"/>
            <a:ext cx="498592" cy="30777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  <a:gs pos="23000">
                <a:srgbClr val="FF6600"/>
              </a:gs>
              <a:gs pos="43000">
                <a:srgbClr val="FFFF00"/>
              </a:gs>
              <a:gs pos="66000">
                <a:srgbClr val="008000"/>
              </a:gs>
              <a:gs pos="83000">
                <a:srgbClr val="0000FF"/>
              </a:gs>
              <a:gs pos="91000">
                <a:srgbClr val="000090"/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16388" y="4607957"/>
            <a:ext cx="498592" cy="30777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  <a:gs pos="23000">
                <a:srgbClr val="FF6600"/>
              </a:gs>
              <a:gs pos="43000">
                <a:srgbClr val="FFFF00"/>
              </a:gs>
              <a:gs pos="66000">
                <a:srgbClr val="008000"/>
              </a:gs>
              <a:gs pos="83000">
                <a:srgbClr val="0000FF"/>
              </a:gs>
              <a:gs pos="91000">
                <a:srgbClr val="000090"/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16388" y="6121544"/>
            <a:ext cx="498592" cy="30777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  <a:gs pos="23000">
                <a:srgbClr val="FF6600"/>
              </a:gs>
              <a:gs pos="43000">
                <a:srgbClr val="FFFF00"/>
              </a:gs>
              <a:gs pos="66000">
                <a:srgbClr val="008000"/>
              </a:gs>
              <a:gs pos="83000">
                <a:srgbClr val="0000FF"/>
              </a:gs>
              <a:gs pos="91000">
                <a:srgbClr val="000090"/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01957" y="5813767"/>
            <a:ext cx="538216" cy="307777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  <a:gs pos="23000">
                <a:srgbClr val="FF6600"/>
              </a:gs>
              <a:gs pos="43000">
                <a:srgbClr val="FFFF00"/>
              </a:gs>
              <a:gs pos="66000">
                <a:srgbClr val="008000"/>
              </a:gs>
              <a:gs pos="83000">
                <a:srgbClr val="0000FF"/>
              </a:gs>
              <a:gs pos="91000">
                <a:srgbClr val="000090"/>
              </a:gs>
            </a:gsLst>
            <a:lin ang="0" scaled="1"/>
            <a:tileRect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UMI’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415130" y="2061720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3’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300966" y="2084027"/>
            <a:ext cx="320458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5’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40173" y="2369497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914980" y="3488727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89787" y="4607957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940173" y="6120055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48958" y="5813767"/>
            <a:ext cx="691734" cy="3092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BBC’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17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29|29.7|2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20.2|2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6.7|3.2|4.7|39.4|25.8|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6203</TotalTime>
  <Words>837</Words>
  <Application>Microsoft Macintosh PowerPoint</Application>
  <PresentationFormat>On-screen Show (4:3)</PresentationFormat>
  <Paragraphs>180</Paragraphs>
  <Slides>34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Quantitative Methods in Genetic and Genomics Single Cell Module</vt:lpstr>
      <vt:lpstr>Why single cell transcriptomics?</vt:lpstr>
      <vt:lpstr>Counts Matrix</vt:lpstr>
      <vt:lpstr>General workflow of a single cell (sc) RNA-Seq experiment</vt:lpstr>
      <vt:lpstr>scRNA-Seq has become more popular, high(er) throughput and “more” affordable</vt:lpstr>
      <vt:lpstr>Single cell technologies (3’-end vs full-length)</vt:lpstr>
      <vt:lpstr>Full length mRNA Reverse Transcription (RT) is enabled by a Template Switching Oligo (TSO)</vt:lpstr>
      <vt:lpstr>Unique Molecular Identifiers (UMIs) allow to correct for PCR duplications but constrain us to 3’-ends</vt:lpstr>
      <vt:lpstr>Bead Barcodes (BBC) allow to assign multiple transcripts (UMIs) to one cell of origin</vt:lpstr>
      <vt:lpstr>3’-end Capture Beads UMIs and Bead Barcodes</vt:lpstr>
      <vt:lpstr>Library Prep Tagmentation</vt:lpstr>
      <vt:lpstr>Single cell technologies (3’-end vs full-length)</vt:lpstr>
      <vt:lpstr>Single cell technologies (3’-end vs full-length)</vt:lpstr>
      <vt:lpstr>Drop-Seq</vt:lpstr>
      <vt:lpstr>Drop-Seq implementation</vt:lpstr>
      <vt:lpstr>inDrop</vt:lpstr>
      <vt:lpstr>Seq-Well abrogates the need for droplet-based microfluidic devices</vt:lpstr>
      <vt:lpstr>Seq-Well workflow in Images</vt:lpstr>
      <vt:lpstr>Seq-Well workflow in Images</vt:lpstr>
      <vt:lpstr>Doublet rate: Barnyard Experiment</vt:lpstr>
      <vt:lpstr>Doublet rate: Inter-platform comparison</vt:lpstr>
      <vt:lpstr>3’-end vs full-length Inter-platform comparison</vt:lpstr>
      <vt:lpstr>3’-end vs full-length Inter-platform comparison</vt:lpstr>
      <vt:lpstr>Dropout rates ERCC spike-ins </vt:lpstr>
      <vt:lpstr>3’-end based technologies Post-sequencing</vt:lpstr>
      <vt:lpstr>PowerPoint Presentation</vt:lpstr>
      <vt:lpstr>Analysis pipeline (dropseqtools)</vt:lpstr>
      <vt:lpstr>From beads … through mRNA capture ... sequencing ... to counts matrix</vt:lpstr>
      <vt:lpstr>Analysis pipeline (dropseqtools)</vt:lpstr>
      <vt:lpstr>3’-end based technologies Post-sequencing</vt:lpstr>
      <vt:lpstr>10X -  cell ranger pipeline</vt:lpstr>
      <vt:lpstr>PowerPoint Presentation</vt:lpstr>
      <vt:lpstr>PowerPoint Presentation</vt:lpstr>
      <vt:lpstr>Library prep for sequencing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Chaim</dc:creator>
  <cp:lastModifiedBy>Emily Wheeler</cp:lastModifiedBy>
  <cp:revision>38</cp:revision>
  <dcterms:created xsi:type="dcterms:W3CDTF">2018-01-26T22:48:32Z</dcterms:created>
  <dcterms:modified xsi:type="dcterms:W3CDTF">2018-02-01T21:50:22Z</dcterms:modified>
</cp:coreProperties>
</file>